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54"/>
  </p:notesMasterIdLst>
  <p:sldIdLst>
    <p:sldId id="269" r:id="rId2"/>
    <p:sldId id="314" r:id="rId3"/>
    <p:sldId id="370" r:id="rId4"/>
    <p:sldId id="322" r:id="rId5"/>
    <p:sldId id="330" r:id="rId6"/>
    <p:sldId id="368" r:id="rId7"/>
    <p:sldId id="406" r:id="rId8"/>
    <p:sldId id="392" r:id="rId9"/>
    <p:sldId id="393" r:id="rId10"/>
    <p:sldId id="394" r:id="rId11"/>
    <p:sldId id="396" r:id="rId12"/>
    <p:sldId id="397" r:id="rId13"/>
    <p:sldId id="395" r:id="rId14"/>
    <p:sldId id="398" r:id="rId15"/>
    <p:sldId id="399" r:id="rId16"/>
    <p:sldId id="400" r:id="rId17"/>
    <p:sldId id="401" r:id="rId18"/>
    <p:sldId id="402" r:id="rId19"/>
    <p:sldId id="404" r:id="rId20"/>
    <p:sldId id="403" r:id="rId21"/>
    <p:sldId id="405" r:id="rId22"/>
    <p:sldId id="333" r:id="rId23"/>
    <p:sldId id="334" r:id="rId24"/>
    <p:sldId id="335" r:id="rId25"/>
    <p:sldId id="257" r:id="rId26"/>
    <p:sldId id="317" r:id="rId27"/>
    <p:sldId id="373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385" r:id="rId37"/>
    <p:sldId id="386" r:id="rId38"/>
    <p:sldId id="390" r:id="rId39"/>
    <p:sldId id="374" r:id="rId40"/>
    <p:sldId id="381" r:id="rId41"/>
    <p:sldId id="377" r:id="rId42"/>
    <p:sldId id="376" r:id="rId43"/>
    <p:sldId id="378" r:id="rId44"/>
    <p:sldId id="379" r:id="rId45"/>
    <p:sldId id="382" r:id="rId46"/>
    <p:sldId id="380" r:id="rId47"/>
    <p:sldId id="391" r:id="rId48"/>
    <p:sldId id="387" r:id="rId49"/>
    <p:sldId id="383" r:id="rId50"/>
    <p:sldId id="384" r:id="rId51"/>
    <p:sldId id="388" r:id="rId52"/>
    <p:sldId id="389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8C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FCF10E-1873-4D6C-B05E-FC53AB597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C6734-4B78-4B90-B17E-745D872331E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19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64BB4-514B-4C82-AA3C-A3A67F2080E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729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FBDEF-8720-4B5D-95F4-F4A333F4AC0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964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293F5F-75B5-4F15-9045-BAF4EE006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1555-A71F-4817-97A5-3508F7913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E8087-94A2-46F1-A9B1-F2F06A19E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42E5E-A090-4E4A-B5ED-609CBA014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2D98-1A94-462C-92F4-6DC3F74CE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83A38A-3B10-4356-A0B5-D5703BCFC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5BDEDD-7045-40AA-9961-EBFE88FAB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55D710-ECE2-491B-92F9-68F2FB247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5D75-063F-4F12-A109-73CDF7008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6AAFAD-0F72-4E66-8631-65EAFB1B0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DA5E-38B5-4E75-A0A5-03FA396D0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DC7708B-0788-435F-9FF2-A3BE8BA3B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A85BBF2C-C93E-4180-9B2B-0D5856A54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1" r:id="rId2"/>
    <p:sldLayoutId id="2147483997" r:id="rId3"/>
    <p:sldLayoutId id="2147483998" r:id="rId4"/>
    <p:sldLayoutId id="2147483999" r:id="rId5"/>
    <p:sldLayoutId id="2147483992" r:id="rId6"/>
    <p:sldLayoutId id="2147484000" r:id="rId7"/>
    <p:sldLayoutId id="2147483993" r:id="rId8"/>
    <p:sldLayoutId id="2147484001" r:id="rId9"/>
    <p:sldLayoutId id="2147483994" r:id="rId10"/>
    <p:sldLayoutId id="2147484002" r:id="rId11"/>
    <p:sldLayoutId id="214748399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41.png"/><Relationship Id="rId5" Type="http://schemas.openxmlformats.org/officeDocument/2006/relationships/image" Target="../media/image16.png"/><Relationship Id="rId10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envisiontomorrow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0" y="2209800"/>
            <a:ext cx="9144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00400"/>
            <a:ext cx="8077200" cy="22098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rial" charset="0"/>
                <a:cs typeface="Arial" charset="0"/>
              </a:rPr>
              <a:t>Scenario Planning with </a:t>
            </a:r>
            <a:br>
              <a:rPr lang="en-US" sz="4000" b="1" smtClean="0">
                <a:latin typeface="Arial" charset="0"/>
                <a:cs typeface="Arial" charset="0"/>
              </a:rPr>
            </a:br>
            <a:r>
              <a:rPr lang="en-US" sz="4000" b="1" smtClean="0">
                <a:latin typeface="Arial" charset="0"/>
                <a:cs typeface="Arial" charset="0"/>
              </a:rPr>
              <a:t>Envision Tomorrow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2209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1" name="Picture 4" descr="D neighborhood_vie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F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30749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envision_tomorrow_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17273" y="6019800"/>
            <a:ext cx="20267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019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" descr="C:\Users\alex\Desktop\Capture\Capture5-28-2010-3.53.52 PM5-28-2010-3.54.50 PM6-10-2010-1.54.13 PM8-5-2010-9.53.19 AM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810001" y="6259513"/>
            <a:ext cx="266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en-US" dirty="0" err="1"/>
              <a:t>www.frego.com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7" y="0"/>
            <a:ext cx="707231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Build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7" y="0"/>
            <a:ext cx="707231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Build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7" y="0"/>
            <a:ext cx="7072311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Build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7" y="0"/>
            <a:ext cx="707231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Build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7" y="0"/>
            <a:ext cx="707231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Build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7" y="0"/>
            <a:ext cx="70723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7" y="0"/>
            <a:ext cx="707231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Build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7" y="0"/>
            <a:ext cx="707231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Build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7" y="0"/>
            <a:ext cx="7072311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Build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7" y="0"/>
            <a:ext cx="7072310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Build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What is </a:t>
            </a:r>
            <a:br>
              <a:rPr lang="en-US" sz="3600" dirty="0"/>
            </a:br>
            <a:r>
              <a:rPr lang="en-US" sz="3600" dirty="0"/>
              <a:t>Envision Tomorrow?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133600"/>
            <a:ext cx="5638800" cy="26670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Suite of planning tools: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Prototype Builder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Return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on Investment (ROI) model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Scenario Builder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Extension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ArcGIS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8" name="Picture 4" descr="envision_tomorrow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2747" y="4724400"/>
            <a:ext cx="351990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LA_CO_2008.jpg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1200" y="1600200"/>
            <a:ext cx="32893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31709" y="5486400"/>
            <a:ext cx="1304544" cy="1219200"/>
          </a:xfrm>
          <a:prstGeom prst="rect">
            <a:avLst/>
          </a:prstGeom>
          <a:noFill/>
          <a:ln w="1270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7" y="0"/>
            <a:ext cx="7072310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Build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7" y="0"/>
            <a:ext cx="7072310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Build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inyhacker.com/wp-content/uploads/2010/08/corruptexcelfile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431498" cy="4042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1600200"/>
            <a:ext cx="6022848" cy="4800600"/>
          </a:xfrm>
        </p:spPr>
        <p:txBody>
          <a:bodyPr/>
          <a:lstStyle/>
          <a:p>
            <a:r>
              <a:rPr lang="en-US" sz="1800" dirty="0" smtClean="0"/>
              <a:t>Prototype Building (ROI) Spreadsheet library</a:t>
            </a:r>
          </a:p>
          <a:p>
            <a:pPr lvl="1"/>
            <a:r>
              <a:rPr lang="en-US" sz="1200" dirty="0" smtClean="0"/>
              <a:t>Standard ROI template</a:t>
            </a:r>
          </a:p>
          <a:p>
            <a:pPr lvl="1"/>
            <a:r>
              <a:rPr lang="en-US" sz="1200" dirty="0" smtClean="0"/>
              <a:t>Up to 30 building types</a:t>
            </a:r>
          </a:p>
          <a:p>
            <a:pPr lvl="1"/>
            <a:r>
              <a:rPr lang="en-US" sz="1200" dirty="0" smtClean="0"/>
              <a:t>Each an individual Excel file</a:t>
            </a:r>
          </a:p>
          <a:p>
            <a:r>
              <a:rPr lang="en-US" sz="1800" dirty="0" smtClean="0"/>
              <a:t>Scenario Spreadsheet</a:t>
            </a:r>
          </a:p>
          <a:p>
            <a:pPr lvl="1"/>
            <a:r>
              <a:rPr lang="en-US" sz="1200" dirty="0" smtClean="0"/>
              <a:t>Standard Template</a:t>
            </a:r>
          </a:p>
          <a:p>
            <a:pPr lvl="1"/>
            <a:r>
              <a:rPr lang="en-US" sz="1200" dirty="0" smtClean="0"/>
              <a:t>Building inputs loaded here</a:t>
            </a:r>
          </a:p>
          <a:p>
            <a:pPr lvl="1"/>
            <a:r>
              <a:rPr lang="en-US" sz="1200" dirty="0" smtClean="0"/>
              <a:t>Additional district-level assumptions made</a:t>
            </a:r>
          </a:p>
          <a:p>
            <a:pPr lvl="2"/>
            <a:r>
              <a:rPr lang="en-US" sz="1100" dirty="0" smtClean="0"/>
              <a:t>Street characteristics, parks, civic uses</a:t>
            </a:r>
          </a:p>
          <a:p>
            <a:pPr lvl="2"/>
            <a:r>
              <a:rPr lang="en-US" sz="1100" dirty="0" smtClean="0"/>
              <a:t>Mix of buildings</a:t>
            </a:r>
          </a:p>
          <a:p>
            <a:r>
              <a:rPr lang="en-US" sz="2000" dirty="0" smtClean="0"/>
              <a:t>File </a:t>
            </a:r>
            <a:r>
              <a:rPr lang="en-US" sz="2000" dirty="0" err="1" smtClean="0"/>
              <a:t>Geodatabase</a:t>
            </a:r>
            <a:endParaRPr lang="en-US" sz="2000" dirty="0" smtClean="0"/>
          </a:p>
          <a:p>
            <a:pPr lvl="1"/>
            <a:r>
              <a:rPr lang="en-US" sz="1200" dirty="0" smtClean="0"/>
              <a:t>Scenario polygon layers (</a:t>
            </a:r>
            <a:r>
              <a:rPr lang="en-US" sz="1200" dirty="0" err="1" smtClean="0"/>
              <a:t>ie</a:t>
            </a:r>
            <a:r>
              <a:rPr lang="en-US" sz="1200" dirty="0" smtClean="0"/>
              <a:t>- parcels, uniform grid, Census Blocks, TAZs)</a:t>
            </a:r>
          </a:p>
          <a:p>
            <a:pPr lvl="1"/>
            <a:r>
              <a:rPr lang="en-US" sz="1200" dirty="0" smtClean="0"/>
              <a:t>“</a:t>
            </a:r>
            <a:r>
              <a:rPr lang="en-US" sz="1200" dirty="0" err="1" smtClean="0"/>
              <a:t>Development_Type_Attributes</a:t>
            </a:r>
            <a:r>
              <a:rPr lang="en-US" sz="1200" dirty="0" smtClean="0"/>
              <a:t>” lookup table (copied from Dev Type Attributes tab in Scenario Spreadsheet)</a:t>
            </a:r>
          </a:p>
          <a:p>
            <a:pPr lvl="1"/>
            <a:r>
              <a:rPr lang="en-US" sz="1200" dirty="0" smtClean="0"/>
              <a:t> “</a:t>
            </a:r>
            <a:r>
              <a:rPr lang="en-US" sz="1200" dirty="0" err="1" smtClean="0"/>
              <a:t>Envision_DevType_Field_Tracking</a:t>
            </a:r>
            <a:r>
              <a:rPr lang="en-US" sz="1200" dirty="0" smtClean="0"/>
              <a:t>” table</a:t>
            </a:r>
          </a:p>
          <a:p>
            <a:pPr lvl="1"/>
            <a:r>
              <a:rPr lang="en-US" sz="1200" dirty="0" smtClean="0"/>
              <a:t>“Scenario1-5” tables: Scenario output tables</a:t>
            </a:r>
          </a:p>
          <a:p>
            <a:pPr lvl="1"/>
            <a:r>
              <a:rPr lang="en-US" sz="1200" dirty="0" smtClean="0"/>
              <a:t>“</a:t>
            </a:r>
            <a:r>
              <a:rPr lang="en-US" sz="1200" dirty="0" err="1" smtClean="0"/>
              <a:t>Scenario_Summary</a:t>
            </a:r>
            <a:r>
              <a:rPr lang="en-US" sz="1200" dirty="0" smtClean="0"/>
              <a:t>” table</a:t>
            </a:r>
          </a:p>
          <a:p>
            <a:pPr lvl="1"/>
            <a:endParaRPr lang="en-US" sz="1400" dirty="0" smtClean="0"/>
          </a:p>
        </p:txBody>
      </p:sp>
      <p:pic>
        <p:nvPicPr>
          <p:cNvPr id="2050" name="Picture 2" descr="http://www.flatsurv.com/images/geodatab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800600"/>
            <a:ext cx="990600" cy="1123950"/>
          </a:xfrm>
          <a:prstGeom prst="rect">
            <a:avLst/>
          </a:prstGeom>
          <a:noFill/>
        </p:spPr>
      </p:pic>
      <p:pic>
        <p:nvPicPr>
          <p:cNvPr id="2052" name="Picture 4" descr="http://tinyhacker.com/wp-content/uploads/2010/08/corruptexcelfile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838200" cy="785229"/>
          </a:xfrm>
          <a:prstGeom prst="rect">
            <a:avLst/>
          </a:prstGeom>
          <a:noFill/>
        </p:spPr>
      </p:pic>
      <p:pic>
        <p:nvPicPr>
          <p:cNvPr id="6" name="Picture 4" descr="http://tinyhacker.com/wp-content/uploads/2010/08/corruptexcelfile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431498" cy="404229"/>
          </a:xfrm>
          <a:prstGeom prst="rect">
            <a:avLst/>
          </a:prstGeom>
          <a:noFill/>
        </p:spPr>
      </p:pic>
      <p:pic>
        <p:nvPicPr>
          <p:cNvPr id="8" name="Picture 4" descr="http://tinyhacker.com/wp-content/uploads/2010/08/corruptexcelfile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431498" cy="404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015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3 Required GIS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 GIS fields drive most calculations</a:t>
            </a:r>
          </a:p>
          <a:p>
            <a:r>
              <a:rPr lang="en-US" dirty="0" smtClean="0"/>
              <a:t>Dev Type Attributes + Land Capacity = Results</a:t>
            </a:r>
            <a:endParaRPr lang="en-US" dirty="0"/>
          </a:p>
        </p:txBody>
      </p:sp>
      <p:pic>
        <p:nvPicPr>
          <p:cNvPr id="1027" name="Picture 3" descr="C:\Users\alex\Desktop\Capture\Capture5-28-2010-3.53.52 PM5-28-2010-3.54.50 PM6-10-2010-1.54.13 PM8-16-2011-11.11.15 AM11-17-2011-12.39.54 PM3-15-2012-1.08.56 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800600"/>
            <a:ext cx="2867026" cy="16287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3276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VAC_ACRE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3276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DEVD_ACRE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3276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DEV_TYPE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3657600"/>
            <a:ext cx="1143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Vacant acres available in the polygon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36576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Developed acres available for redevelopment in the polygon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3657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Development Type Name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03340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7030068" y="5010346"/>
            <a:ext cx="1447800" cy="14478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 rot="5400000">
            <a:off x="5600700" y="5162354"/>
            <a:ext cx="1371600" cy="1143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343098" y="4800600"/>
            <a:ext cx="30480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33298" y="5867400"/>
            <a:ext cx="52578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Envision Calculations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29200" y="1600200"/>
            <a:ext cx="1981200" cy="2209800"/>
            <a:chOff x="3810000" y="2819400"/>
            <a:chExt cx="1981200" cy="2209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4"/>
            <p:cNvSpPr/>
            <p:nvPr/>
          </p:nvSpPr>
          <p:spPr>
            <a:xfrm>
              <a:off x="3962401" y="2971799"/>
              <a:ext cx="1752598" cy="1981201"/>
            </a:xfrm>
            <a:custGeom>
              <a:avLst/>
              <a:gdLst>
                <a:gd name="connsiteX0" fmla="*/ 2 w 1600200"/>
                <a:gd name="connsiteY0" fmla="*/ 582115 h 1524000"/>
                <a:gd name="connsiteX1" fmla="*/ 800100 w 1600200"/>
                <a:gd name="connsiteY1" fmla="*/ 0 h 1524000"/>
                <a:gd name="connsiteX2" fmla="*/ 1600198 w 1600200"/>
                <a:gd name="connsiteY2" fmla="*/ 582115 h 1524000"/>
                <a:gd name="connsiteX3" fmla="*/ 1294590 w 1600200"/>
                <a:gd name="connsiteY3" fmla="*/ 1523995 h 1524000"/>
                <a:gd name="connsiteX4" fmla="*/ 305610 w 1600200"/>
                <a:gd name="connsiteY4" fmla="*/ 1523995 h 1524000"/>
                <a:gd name="connsiteX5" fmla="*/ 2 w 1600200"/>
                <a:gd name="connsiteY5" fmla="*/ 582115 h 1524000"/>
                <a:gd name="connsiteX0" fmla="*/ 0 w 1600196"/>
                <a:gd name="connsiteY0" fmla="*/ 734515 h 1676395"/>
                <a:gd name="connsiteX1" fmla="*/ 990598 w 1600196"/>
                <a:gd name="connsiteY1" fmla="*/ 0 h 1676395"/>
                <a:gd name="connsiteX2" fmla="*/ 1600196 w 1600196"/>
                <a:gd name="connsiteY2" fmla="*/ 734515 h 1676395"/>
                <a:gd name="connsiteX3" fmla="*/ 1294588 w 1600196"/>
                <a:gd name="connsiteY3" fmla="*/ 1676395 h 1676395"/>
                <a:gd name="connsiteX4" fmla="*/ 305608 w 1600196"/>
                <a:gd name="connsiteY4" fmla="*/ 1676395 h 1676395"/>
                <a:gd name="connsiteX5" fmla="*/ 0 w 1600196"/>
                <a:gd name="connsiteY5" fmla="*/ 734515 h 1676395"/>
                <a:gd name="connsiteX0" fmla="*/ 0 w 1752598"/>
                <a:gd name="connsiteY0" fmla="*/ 1447801 h 1676395"/>
                <a:gd name="connsiteX1" fmla="*/ 1143000 w 1752598"/>
                <a:gd name="connsiteY1" fmla="*/ 0 h 1676395"/>
                <a:gd name="connsiteX2" fmla="*/ 1752598 w 1752598"/>
                <a:gd name="connsiteY2" fmla="*/ 734515 h 1676395"/>
                <a:gd name="connsiteX3" fmla="*/ 1446990 w 1752598"/>
                <a:gd name="connsiteY3" fmla="*/ 1676395 h 1676395"/>
                <a:gd name="connsiteX4" fmla="*/ 458010 w 1752598"/>
                <a:gd name="connsiteY4" fmla="*/ 1676395 h 1676395"/>
                <a:gd name="connsiteX5" fmla="*/ 0 w 1752598"/>
                <a:gd name="connsiteY5" fmla="*/ 1447801 h 1676395"/>
                <a:gd name="connsiteX0" fmla="*/ 0 w 1752598"/>
                <a:gd name="connsiteY0" fmla="*/ 1447801 h 1828801"/>
                <a:gd name="connsiteX1" fmla="*/ 1143000 w 1752598"/>
                <a:gd name="connsiteY1" fmla="*/ 0 h 1828801"/>
                <a:gd name="connsiteX2" fmla="*/ 1752598 w 1752598"/>
                <a:gd name="connsiteY2" fmla="*/ 734515 h 1828801"/>
                <a:gd name="connsiteX3" fmla="*/ 1446990 w 1752598"/>
                <a:gd name="connsiteY3" fmla="*/ 1676395 h 1828801"/>
                <a:gd name="connsiteX4" fmla="*/ 381000 w 1752598"/>
                <a:gd name="connsiteY4" fmla="*/ 1828801 h 1828801"/>
                <a:gd name="connsiteX5" fmla="*/ 0 w 1752598"/>
                <a:gd name="connsiteY5" fmla="*/ 1447801 h 1828801"/>
                <a:gd name="connsiteX0" fmla="*/ 0 w 1752598"/>
                <a:gd name="connsiteY0" fmla="*/ 1447801 h 1981201"/>
                <a:gd name="connsiteX1" fmla="*/ 1143000 w 1752598"/>
                <a:gd name="connsiteY1" fmla="*/ 0 h 1981201"/>
                <a:gd name="connsiteX2" fmla="*/ 1752598 w 1752598"/>
                <a:gd name="connsiteY2" fmla="*/ 734515 h 1981201"/>
                <a:gd name="connsiteX3" fmla="*/ 1295400 w 1752598"/>
                <a:gd name="connsiteY3" fmla="*/ 1981201 h 1981201"/>
                <a:gd name="connsiteX4" fmla="*/ 381000 w 1752598"/>
                <a:gd name="connsiteY4" fmla="*/ 1828801 h 1981201"/>
                <a:gd name="connsiteX5" fmla="*/ 0 w 1752598"/>
                <a:gd name="connsiteY5" fmla="*/ 1447801 h 198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2598" h="1981201">
                  <a:moveTo>
                    <a:pt x="0" y="1447801"/>
                  </a:moveTo>
                  <a:lnTo>
                    <a:pt x="1143000" y="0"/>
                  </a:lnTo>
                  <a:lnTo>
                    <a:pt x="1752598" y="734515"/>
                  </a:lnTo>
                  <a:lnTo>
                    <a:pt x="1295400" y="1981201"/>
                  </a:lnTo>
                  <a:lnTo>
                    <a:pt x="381000" y="1828801"/>
                  </a:lnTo>
                  <a:lnTo>
                    <a:pt x="0" y="144780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62401" y="2971800"/>
              <a:ext cx="1143000" cy="14478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10800000" flipH="1">
              <a:off x="3962401" y="2971800"/>
              <a:ext cx="762000" cy="1143000"/>
            </a:xfrm>
            <a:prstGeom prst="corner">
              <a:avLst/>
            </a:prstGeom>
            <a:solidFill>
              <a:srgbClr val="E8C0E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343400" y="2819400"/>
              <a:ext cx="1" cy="2209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724400" y="2819400"/>
              <a:ext cx="1" cy="2209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105400" y="2819400"/>
              <a:ext cx="1" cy="2209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3"/>
            <p:cNvGrpSpPr/>
            <p:nvPr/>
          </p:nvGrpSpPr>
          <p:grpSpPr>
            <a:xfrm rot="5400000">
              <a:off x="4419599" y="2743202"/>
              <a:ext cx="762001" cy="1981200"/>
              <a:chOff x="4114800" y="2743200"/>
              <a:chExt cx="762001" cy="2209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114800" y="2743200"/>
                <a:ext cx="1" cy="22098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495800" y="2743200"/>
                <a:ext cx="1" cy="22098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876800" y="2743200"/>
                <a:ext cx="1" cy="22098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tangle 14"/>
          <p:cNvSpPr/>
          <p:nvPr/>
        </p:nvSpPr>
        <p:spPr>
          <a:xfrm>
            <a:off x="5181600" y="1752600"/>
            <a:ext cx="381000" cy="381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657600" y="2133600"/>
            <a:ext cx="152400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657600" y="1676400"/>
            <a:ext cx="1524000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62200" y="1676400"/>
            <a:ext cx="1295400" cy="1219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2286000"/>
            <a:ext cx="3048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71800" y="1676400"/>
            <a:ext cx="60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38400" y="2362200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</a:t>
            </a:r>
          </a:p>
          <a:p>
            <a:pPr algn="ctr"/>
            <a:r>
              <a:rPr lang="en-US" sz="1100" dirty="0" smtClean="0"/>
              <a:t>acre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0" y="1752600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</a:t>
            </a:r>
          </a:p>
          <a:p>
            <a:pPr algn="ctr"/>
            <a:r>
              <a:rPr lang="en-US" sz="1100" dirty="0" smtClean="0"/>
              <a:t>acre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2438400" y="1752600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7</a:t>
            </a:r>
          </a:p>
          <a:p>
            <a:pPr algn="ctr"/>
            <a:r>
              <a:rPr lang="en-US" sz="1100" dirty="0" smtClean="0"/>
              <a:t>acre</a:t>
            </a:r>
            <a:endParaRPr lang="en-US" sz="1100" dirty="0"/>
          </a:p>
        </p:txBody>
      </p:sp>
      <p:sp>
        <p:nvSpPr>
          <p:cNvPr id="33" name="Rectangle 32"/>
          <p:cNvSpPr/>
          <p:nvPr/>
        </p:nvSpPr>
        <p:spPr>
          <a:xfrm>
            <a:off x="2343098" y="4857946"/>
            <a:ext cx="1260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7 Vacant Acres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81400" y="494234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X</a:t>
            </a:r>
            <a:endParaRPr lang="en-US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3924197" y="4857946"/>
            <a:ext cx="169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Dev Type Density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7098" y="5916296"/>
            <a:ext cx="171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3 Developed Acres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1098" y="60006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X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1866797" y="5916296"/>
            <a:ext cx="2000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Redevelopment Rate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62698" y="5274956"/>
            <a:ext cx="2000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New </a:t>
            </a:r>
            <a:br>
              <a:rPr lang="en-US" dirty="0" smtClean="0"/>
            </a:br>
            <a:r>
              <a:rPr lang="en-US" dirty="0" smtClean="0"/>
              <a:t>Housing </a:t>
            </a:r>
            <a:br>
              <a:rPr lang="en-US" dirty="0" smtClean="0"/>
            </a:br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600501" y="60006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X</a:t>
            </a:r>
            <a:endParaRPr lang="en-US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3790898" y="5992496"/>
            <a:ext cx="2000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Dev Type </a:t>
            </a:r>
            <a:br>
              <a:rPr lang="en-US" dirty="0" smtClean="0"/>
            </a:br>
            <a:r>
              <a:rPr lang="en-US" dirty="0" smtClean="0"/>
              <a:t>Density 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867400" y="5304627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=</a:t>
            </a:r>
            <a:endParaRPr lang="en-US" sz="4800" b="1" dirty="0"/>
          </a:p>
        </p:txBody>
      </p:sp>
      <p:sp>
        <p:nvSpPr>
          <p:cNvPr id="51" name="Down Arrow 50"/>
          <p:cNvSpPr/>
          <p:nvPr/>
        </p:nvSpPr>
        <p:spPr>
          <a:xfrm rot="16200000">
            <a:off x="1028700" y="1333500"/>
            <a:ext cx="914400" cy="16002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" y="1978223"/>
            <a:ext cx="1260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Vacant Acre</a:t>
            </a:r>
            <a:endParaRPr lang="en-US" sz="1400" dirty="0"/>
          </a:p>
        </p:txBody>
      </p:sp>
      <p:sp>
        <p:nvSpPr>
          <p:cNvPr id="53" name="Down Arrow 52"/>
          <p:cNvSpPr/>
          <p:nvPr/>
        </p:nvSpPr>
        <p:spPr>
          <a:xfrm rot="10800000">
            <a:off x="2209800" y="2971799"/>
            <a:ext cx="914400" cy="10668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057400" y="3505200"/>
            <a:ext cx="1260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Developed Acre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5257800" y="4992017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+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182176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759585"/>
            <a:ext cx="1932581" cy="146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" descr="C:\Users\alex\Desktop\Capture\Capture5-28-2010-3.53.52 PM5-28-2010-3.54.50 PM6-10-2010-1.54.13 PM8-5-2010-9.53.19 A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162" y="1774825"/>
            <a:ext cx="1752600" cy="1421027"/>
          </a:xfrm>
          <a:prstGeom prst="roundRect">
            <a:avLst>
              <a:gd name="adj" fmla="val 8594"/>
            </a:avLst>
          </a:prstGeom>
          <a:noFill/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charset="0"/>
                <a:cs typeface="Arial" charset="0"/>
              </a:rPr>
              <a:t>Scenario Building Process</a:t>
            </a:r>
          </a:p>
        </p:txBody>
      </p:sp>
      <p:pic>
        <p:nvPicPr>
          <p:cNvPr id="8195" name="Picture 3" descr="building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37" y="2195513"/>
            <a:ext cx="890588" cy="706437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6" name="Line 10"/>
          <p:cNvSpPr>
            <a:spLocks noChangeShapeType="1"/>
          </p:cNvSpPr>
          <p:nvPr/>
        </p:nvSpPr>
        <p:spPr bwMode="auto">
          <a:xfrm>
            <a:off x="4221163" y="2533650"/>
            <a:ext cx="342900" cy="3175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9" name="Line 13"/>
          <p:cNvSpPr>
            <a:spLocks noChangeShapeType="1"/>
          </p:cNvSpPr>
          <p:nvPr/>
        </p:nvSpPr>
        <p:spPr bwMode="auto">
          <a:xfrm>
            <a:off x="1668463" y="2460625"/>
            <a:ext cx="342900" cy="3175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00" name="Line 14"/>
          <p:cNvSpPr>
            <a:spLocks noChangeShapeType="1"/>
          </p:cNvSpPr>
          <p:nvPr/>
        </p:nvSpPr>
        <p:spPr bwMode="auto">
          <a:xfrm>
            <a:off x="6469063" y="2460625"/>
            <a:ext cx="342900" cy="3175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3" name="Line 16"/>
          <p:cNvSpPr>
            <a:spLocks noChangeShapeType="1"/>
          </p:cNvSpPr>
          <p:nvPr/>
        </p:nvSpPr>
        <p:spPr bwMode="auto">
          <a:xfrm>
            <a:off x="1066800" y="4670425"/>
            <a:ext cx="7010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Text Box 17"/>
          <p:cNvSpPr txBox="1">
            <a:spLocks noChangeArrowheads="1"/>
          </p:cNvSpPr>
          <p:nvPr/>
        </p:nvSpPr>
        <p:spPr bwMode="auto">
          <a:xfrm>
            <a:off x="228600" y="3487738"/>
            <a:ext cx="1630363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Building Types</a:t>
            </a: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2212975" y="3511550"/>
            <a:ext cx="19319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Development Types</a:t>
            </a:r>
          </a:p>
        </p:txBody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4575175" y="3440113"/>
            <a:ext cx="19319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Scenario Development</a:t>
            </a:r>
          </a:p>
        </p:txBody>
      </p:sp>
      <p:sp>
        <p:nvSpPr>
          <p:cNvPr id="8206" name="Text Box 20"/>
          <p:cNvSpPr txBox="1">
            <a:spLocks noChangeArrowheads="1"/>
          </p:cNvSpPr>
          <p:nvPr/>
        </p:nvSpPr>
        <p:spPr bwMode="auto">
          <a:xfrm>
            <a:off x="6811963" y="3451225"/>
            <a:ext cx="193198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Evaluation</a:t>
            </a:r>
            <a:endParaRPr lang="en-US" sz="105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1518" name="Text Box 21"/>
          <p:cNvSpPr txBox="1">
            <a:spLocks noChangeArrowheads="1"/>
          </p:cNvSpPr>
          <p:nvPr/>
        </p:nvSpPr>
        <p:spPr bwMode="auto">
          <a:xfrm>
            <a:off x="1066800" y="5562600"/>
            <a:ext cx="693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Step 1: Model a library of building types that are financially feasible at the local level.</a:t>
            </a:r>
          </a:p>
        </p:txBody>
      </p:sp>
      <p:grpSp>
        <p:nvGrpSpPr>
          <p:cNvPr id="21519" name="Group 26"/>
          <p:cNvGrpSpPr>
            <a:grpSpLocks/>
          </p:cNvGrpSpPr>
          <p:nvPr/>
        </p:nvGrpSpPr>
        <p:grpSpPr bwMode="auto">
          <a:xfrm>
            <a:off x="762000" y="4365625"/>
            <a:ext cx="685800" cy="663575"/>
            <a:chOff x="1219200" y="4572000"/>
            <a:chExt cx="685800" cy="663575"/>
          </a:xfrm>
        </p:grpSpPr>
        <p:sp>
          <p:nvSpPr>
            <p:cNvPr id="21526" name="Oval 15"/>
            <p:cNvSpPr>
              <a:spLocks noChangeArrowheads="1"/>
            </p:cNvSpPr>
            <p:nvPr/>
          </p:nvSpPr>
          <p:spPr bwMode="auto">
            <a:xfrm>
              <a:off x="1219200" y="4572000"/>
              <a:ext cx="663575" cy="66357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Text Box 22"/>
            <p:cNvSpPr txBox="1">
              <a:spLocks noChangeArrowheads="1"/>
            </p:cNvSpPr>
            <p:nvPr/>
          </p:nvSpPr>
          <p:spPr bwMode="auto">
            <a:xfrm>
              <a:off x="1371600" y="4724400"/>
              <a:ext cx="533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1</a:t>
              </a:r>
            </a:p>
          </p:txBody>
        </p:sp>
      </p:grpSp>
      <p:pic>
        <p:nvPicPr>
          <p:cNvPr id="21520" name="Picture 23" descr="building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650" y="1779588"/>
            <a:ext cx="84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24" descr="building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719263"/>
            <a:ext cx="6127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25" descr="building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438" y="2081213"/>
            <a:ext cx="9794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26" descr="building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813" y="2536825"/>
            <a:ext cx="3365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7" descr="building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2201863"/>
            <a:ext cx="89058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8" descr="Streetscape-Examples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562" y="2690813"/>
            <a:ext cx="2181225" cy="455612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4" descr="http://s3.amazonaws.com/rapgenius/1361592772_check_mark_green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624" y="3656806"/>
            <a:ext cx="1059288" cy="9491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759585"/>
            <a:ext cx="1932581" cy="146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" descr="C:\Users\alex\Desktop\Capture\Capture5-28-2010-3.53.52 PM5-28-2010-3.54.50 PM6-10-2010-1.54.13 PM8-5-2010-9.53.19 A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162" y="1774825"/>
            <a:ext cx="1752600" cy="1421027"/>
          </a:xfrm>
          <a:prstGeom prst="roundRect">
            <a:avLst>
              <a:gd name="adj" fmla="val 8594"/>
            </a:avLst>
          </a:prstGeom>
          <a:noFill/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charset="0"/>
                <a:cs typeface="Arial" charset="0"/>
              </a:rPr>
              <a:t>Scenario Building Process</a:t>
            </a:r>
          </a:p>
        </p:txBody>
      </p:sp>
      <p:pic>
        <p:nvPicPr>
          <p:cNvPr id="8195" name="Picture 3" descr="building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37" y="2195513"/>
            <a:ext cx="890588" cy="706437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8" name="Line 10"/>
          <p:cNvSpPr>
            <a:spLocks noChangeShapeType="1"/>
          </p:cNvSpPr>
          <p:nvPr/>
        </p:nvSpPr>
        <p:spPr bwMode="auto">
          <a:xfrm>
            <a:off x="4221163" y="2533650"/>
            <a:ext cx="342900" cy="317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13"/>
          <p:cNvSpPr>
            <a:spLocks noChangeShapeType="1"/>
          </p:cNvSpPr>
          <p:nvPr/>
        </p:nvSpPr>
        <p:spPr bwMode="auto">
          <a:xfrm>
            <a:off x="1668463" y="2460625"/>
            <a:ext cx="342900" cy="317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14"/>
          <p:cNvSpPr>
            <a:spLocks noChangeShapeType="1"/>
          </p:cNvSpPr>
          <p:nvPr/>
        </p:nvSpPr>
        <p:spPr bwMode="auto">
          <a:xfrm>
            <a:off x="6469063" y="2460625"/>
            <a:ext cx="342900" cy="317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16"/>
          <p:cNvSpPr>
            <a:spLocks noChangeShapeType="1"/>
          </p:cNvSpPr>
          <p:nvPr/>
        </p:nvSpPr>
        <p:spPr bwMode="auto">
          <a:xfrm>
            <a:off x="1066800" y="4670425"/>
            <a:ext cx="7010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Text Box 17"/>
          <p:cNvSpPr txBox="1">
            <a:spLocks noChangeArrowheads="1"/>
          </p:cNvSpPr>
          <p:nvPr/>
        </p:nvSpPr>
        <p:spPr bwMode="auto">
          <a:xfrm>
            <a:off x="228600" y="3487738"/>
            <a:ext cx="1630363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Building Types</a:t>
            </a: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2212975" y="3511550"/>
            <a:ext cx="19319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Development Types</a:t>
            </a:r>
          </a:p>
        </p:txBody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4575175" y="3440113"/>
            <a:ext cx="19319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Scenario Development</a:t>
            </a:r>
          </a:p>
        </p:txBody>
      </p:sp>
      <p:sp>
        <p:nvSpPr>
          <p:cNvPr id="8206" name="Text Box 20"/>
          <p:cNvSpPr txBox="1">
            <a:spLocks noChangeArrowheads="1"/>
          </p:cNvSpPr>
          <p:nvPr/>
        </p:nvSpPr>
        <p:spPr bwMode="auto">
          <a:xfrm>
            <a:off x="6811963" y="3451225"/>
            <a:ext cx="193198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Evaluation</a:t>
            </a:r>
            <a:endParaRPr lang="en-US" sz="105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3566" name="Text Box 21"/>
          <p:cNvSpPr txBox="1">
            <a:spLocks noChangeArrowheads="1"/>
          </p:cNvSpPr>
          <p:nvPr/>
        </p:nvSpPr>
        <p:spPr bwMode="auto">
          <a:xfrm>
            <a:off x="1066800" y="54102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Step 2: Define the buildings, streets and amenities that make up all the “places” in which we live, work and play.</a:t>
            </a:r>
          </a:p>
        </p:txBody>
      </p:sp>
      <p:grpSp>
        <p:nvGrpSpPr>
          <p:cNvPr id="23567" name="Group 26"/>
          <p:cNvGrpSpPr>
            <a:grpSpLocks/>
          </p:cNvGrpSpPr>
          <p:nvPr/>
        </p:nvGrpSpPr>
        <p:grpSpPr bwMode="auto">
          <a:xfrm>
            <a:off x="2895600" y="4365625"/>
            <a:ext cx="685800" cy="663575"/>
            <a:chOff x="1219200" y="4572000"/>
            <a:chExt cx="685800" cy="663575"/>
          </a:xfrm>
        </p:grpSpPr>
        <p:sp>
          <p:nvSpPr>
            <p:cNvPr id="23574" name="Oval 15"/>
            <p:cNvSpPr>
              <a:spLocks noChangeArrowheads="1"/>
            </p:cNvSpPr>
            <p:nvPr/>
          </p:nvSpPr>
          <p:spPr bwMode="auto">
            <a:xfrm>
              <a:off x="1219200" y="4572000"/>
              <a:ext cx="663575" cy="66357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Text Box 22"/>
            <p:cNvSpPr txBox="1">
              <a:spLocks noChangeArrowheads="1"/>
            </p:cNvSpPr>
            <p:nvPr/>
          </p:nvSpPr>
          <p:spPr bwMode="auto">
            <a:xfrm>
              <a:off x="1371600" y="4724400"/>
              <a:ext cx="533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2</a:t>
              </a:r>
            </a:p>
          </p:txBody>
        </p:sp>
      </p:grpSp>
      <p:pic>
        <p:nvPicPr>
          <p:cNvPr id="23568" name="Picture 23" descr="building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650" y="1779588"/>
            <a:ext cx="84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24" descr="building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719263"/>
            <a:ext cx="6127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5" descr="building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438" y="2081213"/>
            <a:ext cx="9794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6" descr="building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813" y="2536825"/>
            <a:ext cx="3365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7" descr="building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2201863"/>
            <a:ext cx="89058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8" descr="Streetscape-Examples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562" y="2690813"/>
            <a:ext cx="2181225" cy="455612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 any browser</a:t>
            </a:r>
          </a:p>
          <a:p>
            <a:r>
              <a:rPr lang="en-US" sz="3200" b="1" dirty="0">
                <a:hlinkClick r:id="rId2"/>
              </a:rPr>
              <a:t>http://</a:t>
            </a:r>
            <a:r>
              <a:rPr lang="en-US" sz="3200" b="1" dirty="0" smtClean="0">
                <a:hlinkClick r:id="rId2"/>
              </a:rPr>
              <a:t>tinyurl.com/envisiontomorrow</a:t>
            </a:r>
            <a:endParaRPr lang="en-US" sz="3200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8305800" cy="433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Scenario Spreadsheet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Project Info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91869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2700000">
            <a:off x="5290157" y="2737456"/>
            <a:ext cx="609600" cy="990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What is </a:t>
            </a:r>
            <a:br>
              <a:rPr lang="en-US" sz="3600" dirty="0"/>
            </a:br>
            <a:r>
              <a:rPr lang="en-US" sz="3600" dirty="0"/>
              <a:t>Envision Tomorrow?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133600"/>
            <a:ext cx="5638800" cy="26670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Suite of planning tools: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Prototype Builder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Return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on Investment (ROI) model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Scenario Builder 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Extension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</a:rPr>
              <a:t>ArcGIS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1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8" name="Picture 4" descr="envision_tomorrow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2747" y="4724400"/>
            <a:ext cx="351990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LA_CO_2008.jpg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1200" y="1600200"/>
            <a:ext cx="32893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31709" y="5486400"/>
            <a:ext cx="1304544" cy="1219200"/>
          </a:xfrm>
          <a:prstGeom prst="rect">
            <a:avLst/>
          </a:prstGeom>
          <a:noFill/>
          <a:ln w="1270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60243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Building Inputs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691869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 rot="2700000">
            <a:off x="1556356" y="2432656"/>
            <a:ext cx="609600" cy="990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Development Type Streets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04335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2700000">
            <a:off x="-1034443" y="2966056"/>
            <a:ext cx="609600" cy="990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0" y="3733800"/>
            <a:ext cx="1371600" cy="27432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Development Type Building Mix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 rot="2700000">
            <a:off x="-1034443" y="2966056"/>
            <a:ext cx="609600" cy="990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04335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Development Type Attributes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 rot="2700000">
            <a:off x="-1034443" y="2966056"/>
            <a:ext cx="609600" cy="990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04335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Comparing Scenarios - Summary New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 rot="2700000">
            <a:off x="-1034443" y="2966056"/>
            <a:ext cx="609600" cy="990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04335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Comparing Scenarios - Summary Total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 rot="2700000">
            <a:off x="-1034443" y="2966056"/>
            <a:ext cx="609600" cy="990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75846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Open FIT module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99" y="2286000"/>
            <a:ext cx="7091363" cy="423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Link scenario spreadsheet</a:t>
            </a:r>
            <a:endParaRPr lang="en-US" sz="24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924800" cy="445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048000" y="3657600"/>
            <a:ext cx="3048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3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Builder Exercise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931025" cy="369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2648" y="16002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Save and close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97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 map package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477000" cy="386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6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16002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429250"/>
            <a:ext cx="150336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Scenario Builder:</a:t>
            </a:r>
            <a:br>
              <a:rPr lang="en-US" sz="3600" dirty="0" smtClean="0"/>
            </a:br>
            <a:r>
              <a:rPr lang="en-US" sz="2700" i="1" dirty="0" smtClean="0"/>
              <a:t>Scenario Painter for </a:t>
            </a:r>
            <a:r>
              <a:rPr lang="en-US" sz="2700" i="1" dirty="0" err="1" smtClean="0"/>
              <a:t>ArcGIS</a:t>
            </a:r>
            <a:endParaRPr lang="en-US" sz="3600" i="1" dirty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133600"/>
            <a:ext cx="4267200" cy="2667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Quickly paint scenarios using financially feasible building blocks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Compare multiple scenarios across variety of indicators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Track progress in real-time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6" name="Picture 6" descr="building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263" y="690563"/>
            <a:ext cx="846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building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3725" y="630238"/>
            <a:ext cx="6127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building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4050" y="992188"/>
            <a:ext cx="9794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building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425" y="1447800"/>
            <a:ext cx="3365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building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588" y="1112838"/>
            <a:ext cx="89058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Streetscape-Example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175" y="1601788"/>
            <a:ext cx="21812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200" name="Line 16"/>
          <p:cNvSpPr>
            <a:spLocks noChangeShapeType="1"/>
          </p:cNvSpPr>
          <p:nvPr/>
        </p:nvSpPr>
        <p:spPr bwMode="auto">
          <a:xfrm>
            <a:off x="7080250" y="4419600"/>
            <a:ext cx="0" cy="53340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>
            <a:off x="7080250" y="2133600"/>
            <a:ext cx="0" cy="53340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7202" name="Text Box 18"/>
          <p:cNvSpPr txBox="1">
            <a:spLocks noChangeArrowheads="1"/>
          </p:cNvSpPr>
          <p:nvPr/>
        </p:nvSpPr>
        <p:spPr bwMode="auto">
          <a:xfrm>
            <a:off x="5410200" y="304800"/>
            <a:ext cx="1371600" cy="366713"/>
          </a:xfrm>
          <a:prstGeom prst="rect">
            <a:avLst/>
          </a:prstGeom>
          <a:solidFill>
            <a:schemeClr val="bg2">
              <a:alpha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chemeClr val="bg2">
                    <a:lumMod val="50000"/>
                  </a:schemeClr>
                </a:solidFill>
              </a:rPr>
              <a:t>Buildings</a:t>
            </a:r>
          </a:p>
        </p:txBody>
      </p:sp>
      <p:sp>
        <p:nvSpPr>
          <p:cNvPr id="477204" name="Text Box 20"/>
          <p:cNvSpPr txBox="1">
            <a:spLocks noChangeArrowheads="1"/>
          </p:cNvSpPr>
          <p:nvPr/>
        </p:nvSpPr>
        <p:spPr bwMode="auto">
          <a:xfrm>
            <a:off x="5410200" y="2362200"/>
            <a:ext cx="1371600" cy="369888"/>
          </a:xfrm>
          <a:prstGeom prst="rect">
            <a:avLst/>
          </a:prstGeom>
          <a:solidFill>
            <a:schemeClr val="bg2">
              <a:alpha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chemeClr val="bg2">
                    <a:lumMod val="50000"/>
                  </a:schemeClr>
                </a:solidFill>
              </a:rPr>
              <a:t>Scenarios</a:t>
            </a:r>
          </a:p>
        </p:txBody>
      </p:sp>
      <p:sp>
        <p:nvSpPr>
          <p:cNvPr id="477205" name="Text Box 21"/>
          <p:cNvSpPr txBox="1">
            <a:spLocks noChangeArrowheads="1"/>
          </p:cNvSpPr>
          <p:nvPr/>
        </p:nvSpPr>
        <p:spPr bwMode="auto">
          <a:xfrm>
            <a:off x="5486400" y="4891088"/>
            <a:ext cx="1371600" cy="366712"/>
          </a:xfrm>
          <a:prstGeom prst="rect">
            <a:avLst/>
          </a:prstGeom>
          <a:solidFill>
            <a:schemeClr val="bg2">
              <a:alpha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Indicators</a:t>
            </a:r>
          </a:p>
        </p:txBody>
      </p:sp>
      <p:pic>
        <p:nvPicPr>
          <p:cNvPr id="15377" name="Picture 2" descr="C:\Users\alex\Desktop\Capture\Capture5-28-2010-3.53.52 PM5-28-2010-3.54.50 PM6-10-2010-1.54.13 PM8-5-2010-9.53.19 AM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 map package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232279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6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Load Envision Tomorrow toolbar</a:t>
            </a:r>
            <a:endParaRPr lang="en-US" dirty="0"/>
          </a:p>
        </p:txBody>
      </p:sp>
      <p:pic>
        <p:nvPicPr>
          <p:cNvPr id="7170" name="Picture 2" descr="C:\Users\asteinberger\Desktop\NE OHIO\Trip2\Scenario-Builder-screenshot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42418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Open and dock ET window</a:t>
            </a:r>
            <a:endParaRPr lang="en-US" sz="2400" dirty="0"/>
          </a:p>
        </p:txBody>
      </p:sp>
      <p:pic>
        <p:nvPicPr>
          <p:cNvPr id="6147" name="Picture 3" descr="C:\Users\asteinberger\Desktop\NE OHIO\Trip2\Scenario-Builder-screenshots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541" y="1600200"/>
            <a:ext cx="3567977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Load scenario </a:t>
            </a:r>
            <a:r>
              <a:rPr lang="en-US" sz="2400" dirty="0" err="1" smtClean="0"/>
              <a:t>geodatabase</a:t>
            </a:r>
            <a:endParaRPr lang="en-US" sz="2400" dirty="0"/>
          </a:p>
        </p:txBody>
      </p:sp>
      <p:pic>
        <p:nvPicPr>
          <p:cNvPr id="8194" name="Picture 2" descr="C:\Users\asteinberger\Desktop\NE OHIO\Trip2\Scenario-Builder-screenshot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27051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Load scenario </a:t>
            </a:r>
            <a:r>
              <a:rPr lang="en-US" sz="2400" dirty="0" err="1" smtClean="0"/>
              <a:t>geodatabase</a:t>
            </a:r>
            <a:endParaRPr lang="en-US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8291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9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2176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0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Load scenario excel spreadsheet</a:t>
            </a:r>
            <a:endParaRPr 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383790"/>
            <a:ext cx="5870575" cy="350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5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Re-open FIT module through scenario spreadsheet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677664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6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GIS and Spreadsheets</a:t>
            </a:r>
            <a:endParaRPr lang="en-US" dirty="0"/>
          </a:p>
        </p:txBody>
      </p:sp>
      <p:pic>
        <p:nvPicPr>
          <p:cNvPr id="4" name="Picture 9" descr="envision_tomorrow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8617" y="2590800"/>
            <a:ext cx="20267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inyhacker.com/wp-content/uploads/2010/08/corruptexcelfil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547" y="2749409"/>
            <a:ext cx="512839" cy="4804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38600" y="267075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SCENARIO SPREADSHEET</a:t>
            </a:r>
            <a:endParaRPr lang="en-US" sz="1600" dirty="0"/>
          </a:p>
        </p:txBody>
      </p:sp>
      <p:pic>
        <p:nvPicPr>
          <p:cNvPr id="8" name="Picture 7" descr="http://tinyhacker.com/wp-content/uploads/2010/08/corruptexcelfil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947" y="2769684"/>
            <a:ext cx="512839" cy="480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39000" y="281413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FIT MODULE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67000" y="2983413"/>
            <a:ext cx="457200" cy="0"/>
          </a:xfrm>
          <a:prstGeom prst="straightConnector1">
            <a:avLst/>
          </a:prstGeom>
          <a:ln w="5715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</p:cNvCxnSpPr>
          <p:nvPr/>
        </p:nvCxnSpPr>
        <p:spPr>
          <a:xfrm flipV="1">
            <a:off x="5791200" y="2963137"/>
            <a:ext cx="533400" cy="1"/>
          </a:xfrm>
          <a:prstGeom prst="straightConnector1">
            <a:avLst/>
          </a:prstGeom>
          <a:ln w="5715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05" y="3886200"/>
            <a:ext cx="1885950" cy="1428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687" y="3876675"/>
            <a:ext cx="1876425" cy="1438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2667000" y="4876800"/>
            <a:ext cx="457200" cy="0"/>
          </a:xfrm>
          <a:prstGeom prst="straightConnector1">
            <a:avLst/>
          </a:prstGeom>
          <a:ln w="5715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791200" y="4856524"/>
            <a:ext cx="533400" cy="1"/>
          </a:xfrm>
          <a:prstGeom prst="straightConnector1">
            <a:avLst/>
          </a:prstGeom>
          <a:ln w="5715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75"/>
          <a:stretch/>
        </p:blipFill>
        <p:spPr bwMode="auto">
          <a:xfrm>
            <a:off x="6400800" y="3840480"/>
            <a:ext cx="2194560" cy="1463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3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180263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524000" y="2842437"/>
            <a:ext cx="2209800" cy="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154938" y="2962055"/>
            <a:ext cx="2578862" cy="415554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524000" y="3377609"/>
            <a:ext cx="2209800" cy="432391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752600" y="4267200"/>
            <a:ext cx="1981200" cy="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3800" y="265777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EDIT SESSION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46205" y="3124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- APPLY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6205" y="363050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ERASE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46204" y="4082534"/>
            <a:ext cx="326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TYPE PALETTE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82675" y="2438400"/>
            <a:ext cx="3063530" cy="404037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46204" y="2209800"/>
            <a:ext cx="303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PAINT BRUSH SELECTION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46205" y="1765373"/>
            <a:ext cx="303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SCENARIO SELECTION</a:t>
            </a: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>
            <a:off x="912604" y="1950039"/>
            <a:ext cx="2833601" cy="629093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9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0" y="1600200"/>
            <a:ext cx="9144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 rot="16200000">
            <a:off x="4991100" y="3238500"/>
            <a:ext cx="2286000" cy="12954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629400" y="2743200"/>
            <a:ext cx="17526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Density &amp; Mix</a:t>
            </a:r>
          </a:p>
          <a:p>
            <a:pPr algn="ctr"/>
            <a:r>
              <a:rPr lang="en-US" dirty="0" smtClean="0"/>
              <a:t>Travel</a:t>
            </a:r>
          </a:p>
          <a:p>
            <a:pPr algn="ctr"/>
            <a:r>
              <a:rPr lang="en-US" dirty="0" smtClean="0"/>
              <a:t>Health</a:t>
            </a:r>
            <a:endParaRPr lang="en-US" dirty="0"/>
          </a:p>
          <a:p>
            <a:pPr algn="ctr"/>
            <a:r>
              <a:rPr lang="en-US" dirty="0" smtClean="0"/>
              <a:t>Sustainability</a:t>
            </a:r>
          </a:p>
          <a:p>
            <a:pPr algn="ctr"/>
            <a:r>
              <a:rPr lang="en-US" dirty="0" smtClean="0"/>
              <a:t>Investment</a:t>
            </a:r>
          </a:p>
          <a:p>
            <a:pPr algn="ctr"/>
            <a:r>
              <a:rPr lang="en-US" dirty="0" smtClean="0"/>
              <a:t>Fiscal Impact</a:t>
            </a:r>
          </a:p>
          <a:p>
            <a:pPr algn="ctr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3886200" y="2819400"/>
            <a:ext cx="1981200" cy="2209800"/>
            <a:chOff x="3810000" y="2819400"/>
            <a:chExt cx="1981200" cy="2209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Freeform 22"/>
            <p:cNvSpPr/>
            <p:nvPr/>
          </p:nvSpPr>
          <p:spPr>
            <a:xfrm>
              <a:off x="3962401" y="2971799"/>
              <a:ext cx="1752598" cy="1981201"/>
            </a:xfrm>
            <a:custGeom>
              <a:avLst/>
              <a:gdLst>
                <a:gd name="connsiteX0" fmla="*/ 2 w 1600200"/>
                <a:gd name="connsiteY0" fmla="*/ 582115 h 1524000"/>
                <a:gd name="connsiteX1" fmla="*/ 800100 w 1600200"/>
                <a:gd name="connsiteY1" fmla="*/ 0 h 1524000"/>
                <a:gd name="connsiteX2" fmla="*/ 1600198 w 1600200"/>
                <a:gd name="connsiteY2" fmla="*/ 582115 h 1524000"/>
                <a:gd name="connsiteX3" fmla="*/ 1294590 w 1600200"/>
                <a:gd name="connsiteY3" fmla="*/ 1523995 h 1524000"/>
                <a:gd name="connsiteX4" fmla="*/ 305610 w 1600200"/>
                <a:gd name="connsiteY4" fmla="*/ 1523995 h 1524000"/>
                <a:gd name="connsiteX5" fmla="*/ 2 w 1600200"/>
                <a:gd name="connsiteY5" fmla="*/ 582115 h 1524000"/>
                <a:gd name="connsiteX0" fmla="*/ 0 w 1600196"/>
                <a:gd name="connsiteY0" fmla="*/ 734515 h 1676395"/>
                <a:gd name="connsiteX1" fmla="*/ 990598 w 1600196"/>
                <a:gd name="connsiteY1" fmla="*/ 0 h 1676395"/>
                <a:gd name="connsiteX2" fmla="*/ 1600196 w 1600196"/>
                <a:gd name="connsiteY2" fmla="*/ 734515 h 1676395"/>
                <a:gd name="connsiteX3" fmla="*/ 1294588 w 1600196"/>
                <a:gd name="connsiteY3" fmla="*/ 1676395 h 1676395"/>
                <a:gd name="connsiteX4" fmla="*/ 305608 w 1600196"/>
                <a:gd name="connsiteY4" fmla="*/ 1676395 h 1676395"/>
                <a:gd name="connsiteX5" fmla="*/ 0 w 1600196"/>
                <a:gd name="connsiteY5" fmla="*/ 734515 h 1676395"/>
                <a:gd name="connsiteX0" fmla="*/ 0 w 1752598"/>
                <a:gd name="connsiteY0" fmla="*/ 1447801 h 1676395"/>
                <a:gd name="connsiteX1" fmla="*/ 1143000 w 1752598"/>
                <a:gd name="connsiteY1" fmla="*/ 0 h 1676395"/>
                <a:gd name="connsiteX2" fmla="*/ 1752598 w 1752598"/>
                <a:gd name="connsiteY2" fmla="*/ 734515 h 1676395"/>
                <a:gd name="connsiteX3" fmla="*/ 1446990 w 1752598"/>
                <a:gd name="connsiteY3" fmla="*/ 1676395 h 1676395"/>
                <a:gd name="connsiteX4" fmla="*/ 458010 w 1752598"/>
                <a:gd name="connsiteY4" fmla="*/ 1676395 h 1676395"/>
                <a:gd name="connsiteX5" fmla="*/ 0 w 1752598"/>
                <a:gd name="connsiteY5" fmla="*/ 1447801 h 1676395"/>
                <a:gd name="connsiteX0" fmla="*/ 0 w 1752598"/>
                <a:gd name="connsiteY0" fmla="*/ 1447801 h 1828801"/>
                <a:gd name="connsiteX1" fmla="*/ 1143000 w 1752598"/>
                <a:gd name="connsiteY1" fmla="*/ 0 h 1828801"/>
                <a:gd name="connsiteX2" fmla="*/ 1752598 w 1752598"/>
                <a:gd name="connsiteY2" fmla="*/ 734515 h 1828801"/>
                <a:gd name="connsiteX3" fmla="*/ 1446990 w 1752598"/>
                <a:gd name="connsiteY3" fmla="*/ 1676395 h 1828801"/>
                <a:gd name="connsiteX4" fmla="*/ 381000 w 1752598"/>
                <a:gd name="connsiteY4" fmla="*/ 1828801 h 1828801"/>
                <a:gd name="connsiteX5" fmla="*/ 0 w 1752598"/>
                <a:gd name="connsiteY5" fmla="*/ 1447801 h 1828801"/>
                <a:gd name="connsiteX0" fmla="*/ 0 w 1752598"/>
                <a:gd name="connsiteY0" fmla="*/ 1447801 h 1981201"/>
                <a:gd name="connsiteX1" fmla="*/ 1143000 w 1752598"/>
                <a:gd name="connsiteY1" fmla="*/ 0 h 1981201"/>
                <a:gd name="connsiteX2" fmla="*/ 1752598 w 1752598"/>
                <a:gd name="connsiteY2" fmla="*/ 734515 h 1981201"/>
                <a:gd name="connsiteX3" fmla="*/ 1295400 w 1752598"/>
                <a:gd name="connsiteY3" fmla="*/ 1981201 h 1981201"/>
                <a:gd name="connsiteX4" fmla="*/ 381000 w 1752598"/>
                <a:gd name="connsiteY4" fmla="*/ 1828801 h 1981201"/>
                <a:gd name="connsiteX5" fmla="*/ 0 w 1752598"/>
                <a:gd name="connsiteY5" fmla="*/ 1447801 h 198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2598" h="1981201">
                  <a:moveTo>
                    <a:pt x="0" y="1447801"/>
                  </a:moveTo>
                  <a:lnTo>
                    <a:pt x="1143000" y="0"/>
                  </a:lnTo>
                  <a:lnTo>
                    <a:pt x="1752598" y="734515"/>
                  </a:lnTo>
                  <a:lnTo>
                    <a:pt x="1295400" y="1981201"/>
                  </a:lnTo>
                  <a:lnTo>
                    <a:pt x="381000" y="1828801"/>
                  </a:lnTo>
                  <a:lnTo>
                    <a:pt x="0" y="144780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62401" y="2971800"/>
              <a:ext cx="1143000" cy="14478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-Shape 18"/>
            <p:cNvSpPr/>
            <p:nvPr/>
          </p:nvSpPr>
          <p:spPr>
            <a:xfrm rot="10800000" flipH="1">
              <a:off x="3962401" y="2971800"/>
              <a:ext cx="762000" cy="1143000"/>
            </a:xfrm>
            <a:prstGeom prst="corner">
              <a:avLst/>
            </a:prstGeom>
            <a:solidFill>
              <a:srgbClr val="E8C0E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343400" y="2819400"/>
              <a:ext cx="1" cy="2209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724400" y="2819400"/>
              <a:ext cx="1" cy="2209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05400" y="2819400"/>
              <a:ext cx="1" cy="2209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 rot="5400000">
              <a:off x="4419599" y="2743202"/>
              <a:ext cx="762001" cy="1981200"/>
              <a:chOff x="4114800" y="2743200"/>
              <a:chExt cx="762001" cy="22098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114800" y="2743200"/>
                <a:ext cx="1" cy="22098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495800" y="2743200"/>
                <a:ext cx="1" cy="22098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876800" y="2743200"/>
                <a:ext cx="1" cy="22098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9" name="Straight Arrow Connector 28"/>
          <p:cNvCxnSpPr>
            <a:stCxn id="13" idx="3"/>
          </p:cNvCxnSpPr>
          <p:nvPr/>
        </p:nvCxnSpPr>
        <p:spPr>
          <a:xfrm flipV="1">
            <a:off x="3474720" y="3200400"/>
            <a:ext cx="716280" cy="3810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3"/>
          </p:cNvCxnSpPr>
          <p:nvPr/>
        </p:nvCxnSpPr>
        <p:spPr>
          <a:xfrm flipV="1">
            <a:off x="3474720" y="4267200"/>
            <a:ext cx="716280" cy="34290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3"/>
          </p:cNvCxnSpPr>
          <p:nvPr/>
        </p:nvCxnSpPr>
        <p:spPr>
          <a:xfrm flipV="1">
            <a:off x="3581400" y="4648200"/>
            <a:ext cx="1066800" cy="133350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 rot="5400000">
            <a:off x="1257300" y="4457700"/>
            <a:ext cx="1371600" cy="1143000"/>
          </a:xfrm>
          <a:prstGeom prst="triangle">
            <a:avLst>
              <a:gd name="adj" fmla="val 193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5400000">
            <a:off x="1638300" y="5524500"/>
            <a:ext cx="609600" cy="1143000"/>
          </a:xfrm>
          <a:prstGeom prst="triangle">
            <a:avLst>
              <a:gd name="adj" fmla="val 30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1638300" y="2705100"/>
            <a:ext cx="609600" cy="1143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Linked System of </a:t>
            </a:r>
            <a:br>
              <a:rPr lang="en-US" sz="4000" dirty="0" smtClean="0"/>
            </a:br>
            <a:r>
              <a:rPr lang="en-US" sz="4000" dirty="0" smtClean="0"/>
              <a:t>Spreadsheets and GIS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743200"/>
            <a:ext cx="11430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 Story </a:t>
            </a:r>
            <a:br>
              <a:rPr lang="en-US" sz="1200" dirty="0" smtClean="0"/>
            </a:br>
            <a:r>
              <a:rPr lang="en-US" sz="1200" dirty="0" smtClean="0"/>
              <a:t>Mixed Use</a:t>
            </a: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3429000"/>
            <a:ext cx="11430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 Story </a:t>
            </a:r>
            <a:br>
              <a:rPr lang="en-US" sz="1200" dirty="0" smtClean="0"/>
            </a:br>
            <a:r>
              <a:rPr lang="en-US" sz="1200" dirty="0" smtClean="0"/>
              <a:t>Mixed Use</a:t>
            </a:r>
            <a:endParaRPr lang="en-US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4114800"/>
            <a:ext cx="11430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 Story Apartment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4800600"/>
            <a:ext cx="11430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Townhome</a:t>
            </a:r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5486400"/>
            <a:ext cx="11430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Compact Single Family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6172200"/>
            <a:ext cx="11430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Conventional Single Family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-152400" y="1738699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Buildings</a:t>
            </a:r>
          </a:p>
          <a:p>
            <a:pPr algn="ctr"/>
            <a:r>
              <a:rPr lang="en-US" sz="1200" dirty="0" smtClean="0"/>
              <a:t>ROI Model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1600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GIS</a:t>
            </a:r>
          </a:p>
          <a:p>
            <a:pPr algn="ctr"/>
            <a:r>
              <a:rPr lang="en-US" dirty="0" smtClean="0"/>
              <a:t>Painting</a:t>
            </a:r>
            <a:br>
              <a:rPr lang="en-US" dirty="0" smtClean="0"/>
            </a:br>
            <a:r>
              <a:rPr lang="en-US" sz="1200" dirty="0" err="1"/>
              <a:t>ArcGIS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2286000" y="2971800"/>
            <a:ext cx="118872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Town Center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2286000" y="4343400"/>
            <a:ext cx="118872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Town Neighborhood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2209800" y="5715000"/>
            <a:ext cx="13716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Residential Subdivision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248400" y="1738699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Evaluation Criteria</a:t>
            </a:r>
          </a:p>
          <a:p>
            <a:pPr algn="ctr"/>
            <a:r>
              <a:rPr lang="en-US" sz="1200" dirty="0"/>
              <a:t>Scenario Spreadsheet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673" y="4724400"/>
            <a:ext cx="2077528" cy="14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1752600" y="1738699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Development Types</a:t>
            </a:r>
          </a:p>
          <a:p>
            <a:pPr algn="ctr"/>
            <a:r>
              <a:rPr lang="en-US" sz="1200" dirty="0" smtClean="0"/>
              <a:t>Scenario Spreadsheet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Track results in real-time</a:t>
            </a:r>
            <a:endParaRPr lang="en-US" sz="2400" dirty="0"/>
          </a:p>
        </p:txBody>
      </p:sp>
      <p:pic>
        <p:nvPicPr>
          <p:cNvPr id="14338" name="Picture 2" descr="C:\Users\asteinberger\Desktop\NE OHIO\Trip2\Scenario-Builder-screenshots\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400556"/>
            <a:ext cx="422271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Down Arrow 4"/>
          <p:cNvSpPr/>
          <p:nvPr/>
        </p:nvSpPr>
        <p:spPr>
          <a:xfrm rot="2456596">
            <a:off x="4312019" y="2085766"/>
            <a:ext cx="2051476" cy="9026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339" name="Picture 3" descr="C:\Users\asteinberger\Desktop\NE OHIO\Trip2\Scenario-Builder-screenshots\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300440" cy="21338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Start edit session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180263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524000" y="3299637"/>
            <a:ext cx="2209800" cy="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33800" y="311497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EDIT SESSION</a:t>
            </a:r>
          </a:p>
        </p:txBody>
      </p:sp>
    </p:spTree>
    <p:extLst>
      <p:ext uri="{BB962C8B-B14F-4D97-AF65-F5344CB8AC3E}">
        <p14:creationId xmlns:p14="http://schemas.microsoft.com/office/powerpoint/2010/main" val="7427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Builder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Goal: add by painting</a:t>
            </a:r>
          </a:p>
          <a:p>
            <a:pPr lvl="1"/>
            <a:r>
              <a:rPr lang="en-US" sz="2100" dirty="0" smtClean="0"/>
              <a:t>20,000 Jobs</a:t>
            </a:r>
          </a:p>
          <a:p>
            <a:pPr lvl="1"/>
            <a:r>
              <a:rPr lang="en-US" sz="2100" dirty="0" smtClean="0"/>
              <a:t>15,000 People </a:t>
            </a:r>
            <a:endParaRPr lang="en-US" sz="21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102935"/>
            <a:ext cx="6324600" cy="337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9" idx="1"/>
          </p:cNvCxnSpPr>
          <p:nvPr/>
        </p:nvCxnSpPr>
        <p:spPr>
          <a:xfrm flipH="1">
            <a:off x="1828800" y="2772659"/>
            <a:ext cx="3733801" cy="1113541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62601" y="258799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- APPLY</a:t>
            </a:r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>
            <a:off x="1524001" y="2394466"/>
            <a:ext cx="4051004" cy="1491734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75005" y="2209800"/>
            <a:ext cx="303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PAINT BRUSH SELECTION</a:t>
            </a:r>
          </a:p>
        </p:txBody>
      </p:sp>
    </p:spTree>
    <p:extLst>
      <p:ext uri="{BB962C8B-B14F-4D97-AF65-F5344CB8AC3E}">
        <p14:creationId xmlns:p14="http://schemas.microsoft.com/office/powerpoint/2010/main" val="36981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Data collection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737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Forecast: housing units and jobs</a:t>
            </a:r>
          </a:p>
          <a:p>
            <a:r>
              <a:rPr lang="en-US" dirty="0" smtClean="0"/>
              <a:t>Buildable lands supply</a:t>
            </a:r>
          </a:p>
          <a:p>
            <a:pPr lvl="1"/>
            <a:r>
              <a:rPr lang="en-US" dirty="0" smtClean="0"/>
              <a:t>Vacant &amp; Infill</a:t>
            </a:r>
          </a:p>
          <a:p>
            <a:r>
              <a:rPr lang="en-US" dirty="0" smtClean="0"/>
              <a:t>Existing &amp; Planned Land Use</a:t>
            </a:r>
          </a:p>
          <a:p>
            <a:r>
              <a:rPr lang="en-US" dirty="0" smtClean="0"/>
              <a:t>Environmental constraints</a:t>
            </a:r>
          </a:p>
          <a:p>
            <a:r>
              <a:rPr lang="en-US" dirty="0" smtClean="0"/>
              <a:t>Existing and Planned Roads and Transit</a:t>
            </a:r>
          </a:p>
        </p:txBody>
      </p:sp>
      <p:pic>
        <p:nvPicPr>
          <p:cNvPr id="6" name="Picture 2" descr="W:\San Diego Regional Vision\Images\Maps\SANDAG Forecast Scenario\scenario-creation-graphic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8000" y="457200"/>
            <a:ext cx="3556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Buildable Lands Layer Concept</a:t>
            </a:r>
            <a:endParaRPr lang="en-US" dirty="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28180" y="3058038"/>
            <a:ext cx="5657850" cy="1906588"/>
            <a:chOff x="8382" y="41910"/>
            <a:chExt cx="67323" cy="22681"/>
          </a:xfrm>
        </p:grpSpPr>
        <p:sp>
          <p:nvSpPr>
            <p:cNvPr id="40" name="Parallelogram 4"/>
            <p:cNvSpPr>
              <a:spLocks noChangeArrowheads="1"/>
            </p:cNvSpPr>
            <p:nvPr/>
          </p:nvSpPr>
          <p:spPr bwMode="auto">
            <a:xfrm>
              <a:off x="9388" y="51816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Parallelogram 5"/>
            <p:cNvSpPr>
              <a:spLocks noChangeArrowheads="1"/>
            </p:cNvSpPr>
            <p:nvPr/>
          </p:nvSpPr>
          <p:spPr bwMode="auto">
            <a:xfrm>
              <a:off x="8382" y="57150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Parallelogram 6"/>
            <p:cNvSpPr>
              <a:spLocks noChangeArrowheads="1"/>
            </p:cNvSpPr>
            <p:nvPr/>
          </p:nvSpPr>
          <p:spPr bwMode="auto">
            <a:xfrm>
              <a:off x="12335" y="51816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Parallelogram 7"/>
            <p:cNvSpPr>
              <a:spLocks noChangeArrowheads="1"/>
            </p:cNvSpPr>
            <p:nvPr/>
          </p:nvSpPr>
          <p:spPr bwMode="auto">
            <a:xfrm>
              <a:off x="11329" y="57150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Parallelogram 8"/>
            <p:cNvSpPr>
              <a:spLocks noChangeArrowheads="1"/>
            </p:cNvSpPr>
            <p:nvPr/>
          </p:nvSpPr>
          <p:spPr bwMode="auto">
            <a:xfrm>
              <a:off x="15225" y="51816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Parallelogram 9"/>
            <p:cNvSpPr>
              <a:spLocks noChangeArrowheads="1"/>
            </p:cNvSpPr>
            <p:nvPr/>
          </p:nvSpPr>
          <p:spPr bwMode="auto">
            <a:xfrm>
              <a:off x="14219" y="57150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Parallelogram 10"/>
            <p:cNvSpPr>
              <a:spLocks noChangeArrowheads="1"/>
            </p:cNvSpPr>
            <p:nvPr/>
          </p:nvSpPr>
          <p:spPr bwMode="auto">
            <a:xfrm>
              <a:off x="18100" y="51816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Parallelogram 11"/>
            <p:cNvSpPr>
              <a:spLocks noChangeArrowheads="1"/>
            </p:cNvSpPr>
            <p:nvPr/>
          </p:nvSpPr>
          <p:spPr bwMode="auto">
            <a:xfrm>
              <a:off x="17094" y="57150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Parallelogram 12"/>
            <p:cNvSpPr>
              <a:spLocks noChangeArrowheads="1"/>
            </p:cNvSpPr>
            <p:nvPr/>
          </p:nvSpPr>
          <p:spPr bwMode="auto">
            <a:xfrm>
              <a:off x="20990" y="51816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Parallelogram 13"/>
            <p:cNvSpPr>
              <a:spLocks noChangeArrowheads="1"/>
            </p:cNvSpPr>
            <p:nvPr/>
          </p:nvSpPr>
          <p:spPr bwMode="auto">
            <a:xfrm>
              <a:off x="19984" y="57150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30974" y="48768"/>
              <a:ext cx="15508" cy="15823"/>
            </a:xfrm>
            <a:custGeom>
              <a:avLst/>
              <a:gdLst>
                <a:gd name="T0" fmla="*/ 0 w 1243940"/>
                <a:gd name="T1" fmla="*/ 1582387 h 1582387"/>
                <a:gd name="T2" fmla="*/ 222060 w 1243940"/>
                <a:gd name="T3" fmla="*/ 1036122 h 1582387"/>
                <a:gd name="T4" fmla="*/ 1184320 w 1243940"/>
                <a:gd name="T5" fmla="*/ 774865 h 1582387"/>
                <a:gd name="T6" fmla="*/ 1517411 w 1243940"/>
                <a:gd name="T7" fmla="*/ 0 h 15823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3940"/>
                <a:gd name="T13" fmla="*/ 0 h 1582387"/>
                <a:gd name="T14" fmla="*/ 1243940 w 1243940"/>
                <a:gd name="T15" fmla="*/ 1582387 h 15823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3940" h="1582387">
                  <a:moveTo>
                    <a:pt x="0" y="1582387"/>
                  </a:moveTo>
                  <a:cubicBezTo>
                    <a:pt x="9896" y="1376548"/>
                    <a:pt x="19792" y="1170709"/>
                    <a:pt x="178130" y="1036122"/>
                  </a:cubicBezTo>
                  <a:cubicBezTo>
                    <a:pt x="336468" y="901535"/>
                    <a:pt x="776844" y="947552"/>
                    <a:pt x="950026" y="774865"/>
                  </a:cubicBezTo>
                  <a:cubicBezTo>
                    <a:pt x="1123208" y="602178"/>
                    <a:pt x="1243940" y="310738"/>
                    <a:pt x="1217221" y="0"/>
                  </a:cubicBezTo>
                </a:path>
              </a:pathLst>
            </a:custGeom>
            <a:noFill/>
            <a:ln w="190500" cap="rnd">
              <a:solidFill>
                <a:srgbClr val="4579B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37832" y="49530"/>
              <a:ext cx="4252" cy="8382"/>
            </a:xfrm>
            <a:custGeom>
              <a:avLst/>
              <a:gdLst>
                <a:gd name="T0" fmla="*/ 76200 w 341083"/>
                <a:gd name="T1" fmla="*/ 838200 h 838200"/>
                <a:gd name="T2" fmla="*/ 0 w 341083"/>
                <a:gd name="T3" fmla="*/ 0 h 838200"/>
                <a:gd name="T4" fmla="*/ 0 60000 65536"/>
                <a:gd name="T5" fmla="*/ 0 60000 65536"/>
                <a:gd name="T6" fmla="*/ 0 w 341083"/>
                <a:gd name="T7" fmla="*/ 0 h 838200"/>
                <a:gd name="T8" fmla="*/ 341083 w 341083"/>
                <a:gd name="T9" fmla="*/ 838200 h 838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1083" h="838200">
                  <a:moveTo>
                    <a:pt x="61125" y="838200"/>
                  </a:moveTo>
                  <a:cubicBezTo>
                    <a:pt x="40750" y="558800"/>
                    <a:pt x="341083" y="310078"/>
                    <a:pt x="0" y="0"/>
                  </a:cubicBezTo>
                </a:path>
              </a:pathLst>
            </a:custGeom>
            <a:noFill/>
            <a:ln w="190500" cap="rnd">
              <a:solidFill>
                <a:srgbClr val="4579B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Parallelogram 16"/>
            <p:cNvSpPr>
              <a:spLocks noChangeArrowheads="1"/>
            </p:cNvSpPr>
            <p:nvPr/>
          </p:nvSpPr>
          <p:spPr bwMode="auto">
            <a:xfrm>
              <a:off x="60269" y="51816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Parallelogram 17"/>
            <p:cNvSpPr>
              <a:spLocks noChangeArrowheads="1"/>
            </p:cNvSpPr>
            <p:nvPr/>
          </p:nvSpPr>
          <p:spPr bwMode="auto">
            <a:xfrm>
              <a:off x="59263" y="57150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Parallelogram 18"/>
            <p:cNvSpPr>
              <a:spLocks noChangeArrowheads="1"/>
            </p:cNvSpPr>
            <p:nvPr/>
          </p:nvSpPr>
          <p:spPr bwMode="auto">
            <a:xfrm>
              <a:off x="63216" y="51816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Parallelogram 19"/>
            <p:cNvSpPr>
              <a:spLocks noChangeArrowheads="1"/>
            </p:cNvSpPr>
            <p:nvPr/>
          </p:nvSpPr>
          <p:spPr bwMode="auto">
            <a:xfrm>
              <a:off x="62210" y="57150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Parallelogram 20"/>
            <p:cNvSpPr>
              <a:spLocks noChangeArrowheads="1"/>
            </p:cNvSpPr>
            <p:nvPr/>
          </p:nvSpPr>
          <p:spPr bwMode="auto">
            <a:xfrm>
              <a:off x="66106" y="51816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Parallelogram 21"/>
            <p:cNvSpPr>
              <a:spLocks noChangeArrowheads="1"/>
            </p:cNvSpPr>
            <p:nvPr/>
          </p:nvSpPr>
          <p:spPr bwMode="auto">
            <a:xfrm>
              <a:off x="65100" y="57150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Parallelogram 22"/>
            <p:cNvSpPr>
              <a:spLocks noChangeArrowheads="1"/>
            </p:cNvSpPr>
            <p:nvPr/>
          </p:nvSpPr>
          <p:spPr bwMode="auto">
            <a:xfrm>
              <a:off x="68982" y="51816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Parallelogram 23"/>
            <p:cNvSpPr>
              <a:spLocks noChangeArrowheads="1"/>
            </p:cNvSpPr>
            <p:nvPr/>
          </p:nvSpPr>
          <p:spPr bwMode="auto">
            <a:xfrm>
              <a:off x="67976" y="57150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Parallelogram 24"/>
            <p:cNvSpPr>
              <a:spLocks noChangeArrowheads="1"/>
            </p:cNvSpPr>
            <p:nvPr/>
          </p:nvSpPr>
          <p:spPr bwMode="auto">
            <a:xfrm>
              <a:off x="71872" y="51816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Parallelogram 25"/>
            <p:cNvSpPr>
              <a:spLocks noChangeArrowheads="1"/>
            </p:cNvSpPr>
            <p:nvPr/>
          </p:nvSpPr>
          <p:spPr bwMode="auto">
            <a:xfrm>
              <a:off x="70866" y="57150"/>
              <a:ext cx="3810" cy="5334"/>
            </a:xfrm>
            <a:prstGeom prst="parallelogram">
              <a:avLst>
                <a:gd name="adj" fmla="val 25000"/>
              </a:avLst>
            </a:prstGeom>
            <a:solidFill>
              <a:srgbClr val="C0504D"/>
            </a:solidFill>
            <a:ln w="25400">
              <a:solidFill>
                <a:srgbClr val="6224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60197" y="48768"/>
              <a:ext cx="15508" cy="15823"/>
            </a:xfrm>
            <a:custGeom>
              <a:avLst/>
              <a:gdLst>
                <a:gd name="T0" fmla="*/ 0 w 1243940"/>
                <a:gd name="T1" fmla="*/ 1582387 h 1582387"/>
                <a:gd name="T2" fmla="*/ 222060 w 1243940"/>
                <a:gd name="T3" fmla="*/ 1036122 h 1582387"/>
                <a:gd name="T4" fmla="*/ 1184320 w 1243940"/>
                <a:gd name="T5" fmla="*/ 774865 h 1582387"/>
                <a:gd name="T6" fmla="*/ 1517411 w 1243940"/>
                <a:gd name="T7" fmla="*/ 0 h 15823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3940"/>
                <a:gd name="T13" fmla="*/ 0 h 1582387"/>
                <a:gd name="T14" fmla="*/ 1243940 w 1243940"/>
                <a:gd name="T15" fmla="*/ 1582387 h 15823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3940" h="1582387">
                  <a:moveTo>
                    <a:pt x="0" y="1582387"/>
                  </a:moveTo>
                  <a:cubicBezTo>
                    <a:pt x="9896" y="1376548"/>
                    <a:pt x="19792" y="1170709"/>
                    <a:pt x="178130" y="1036122"/>
                  </a:cubicBezTo>
                  <a:cubicBezTo>
                    <a:pt x="336468" y="901535"/>
                    <a:pt x="776844" y="947552"/>
                    <a:pt x="950026" y="774865"/>
                  </a:cubicBezTo>
                  <a:cubicBezTo>
                    <a:pt x="1123208" y="602178"/>
                    <a:pt x="1243940" y="310738"/>
                    <a:pt x="1217221" y="0"/>
                  </a:cubicBezTo>
                </a:path>
              </a:pathLst>
            </a:custGeom>
            <a:noFill/>
            <a:ln w="190500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67056" y="49530"/>
              <a:ext cx="4252" cy="8382"/>
            </a:xfrm>
            <a:custGeom>
              <a:avLst/>
              <a:gdLst>
                <a:gd name="T0" fmla="*/ 76200 w 341083"/>
                <a:gd name="T1" fmla="*/ 838200 h 838200"/>
                <a:gd name="T2" fmla="*/ 0 w 341083"/>
                <a:gd name="T3" fmla="*/ 0 h 838200"/>
                <a:gd name="T4" fmla="*/ 0 60000 65536"/>
                <a:gd name="T5" fmla="*/ 0 60000 65536"/>
                <a:gd name="T6" fmla="*/ 0 w 341083"/>
                <a:gd name="T7" fmla="*/ 0 h 838200"/>
                <a:gd name="T8" fmla="*/ 341083 w 341083"/>
                <a:gd name="T9" fmla="*/ 838200 h 838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1083" h="838200">
                  <a:moveTo>
                    <a:pt x="61125" y="838200"/>
                  </a:moveTo>
                  <a:cubicBezTo>
                    <a:pt x="40750" y="558800"/>
                    <a:pt x="341083" y="310078"/>
                    <a:pt x="0" y="0"/>
                  </a:cubicBezTo>
                </a:path>
              </a:pathLst>
            </a:custGeom>
            <a:noFill/>
            <a:ln w="190500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27"/>
            <p:cNvSpPr txBox="1">
              <a:spLocks noChangeArrowheads="1"/>
            </p:cNvSpPr>
            <p:nvPr/>
          </p:nvSpPr>
          <p:spPr bwMode="auto">
            <a:xfrm>
              <a:off x="23622" y="52578"/>
              <a:ext cx="8380" cy="1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28"/>
            <p:cNvSpPr txBox="1">
              <a:spLocks noChangeArrowheads="1"/>
            </p:cNvSpPr>
            <p:nvPr/>
          </p:nvSpPr>
          <p:spPr bwMode="auto">
            <a:xfrm>
              <a:off x="48005" y="52578"/>
              <a:ext cx="8380" cy="1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Box 29"/>
            <p:cNvSpPr txBox="1">
              <a:spLocks noChangeArrowheads="1"/>
            </p:cNvSpPr>
            <p:nvPr/>
          </p:nvSpPr>
          <p:spPr bwMode="auto">
            <a:xfrm>
              <a:off x="9908" y="43549"/>
              <a:ext cx="15241" cy="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Land Supply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30"/>
            <p:cNvSpPr txBox="1">
              <a:spLocks noChangeArrowheads="1"/>
            </p:cNvSpPr>
            <p:nvPr/>
          </p:nvSpPr>
          <p:spPr bwMode="auto">
            <a:xfrm>
              <a:off x="34291" y="43549"/>
              <a:ext cx="15240" cy="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Constraints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31"/>
            <p:cNvSpPr txBox="1">
              <a:spLocks noChangeArrowheads="1"/>
            </p:cNvSpPr>
            <p:nvPr/>
          </p:nvSpPr>
          <p:spPr bwMode="auto">
            <a:xfrm>
              <a:off x="60200" y="41910"/>
              <a:ext cx="15241" cy="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Buildable Land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AutoShape 2"/>
          <p:cNvSpPr>
            <a:spLocks noChangeArrowheads="1"/>
          </p:cNvSpPr>
          <p:nvPr/>
        </p:nvSpPr>
        <p:spPr bwMode="auto">
          <a:xfrm>
            <a:off x="1409105" y="2590800"/>
            <a:ext cx="6115050" cy="2828925"/>
          </a:xfrm>
          <a:prstGeom prst="flowChartAlternateProcess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9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04704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" name="Rectangle 95"/>
          <p:cNvSpPr>
            <a:spLocks noChangeArrowheads="1"/>
          </p:cNvSpPr>
          <p:nvPr/>
        </p:nvSpPr>
        <p:spPr bwMode="auto">
          <a:xfrm>
            <a:off x="1712725" y="2078033"/>
            <a:ext cx="5572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Basic Envision Tomorrow function requires a buildable land supply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2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7" y="0"/>
            <a:ext cx="70723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Build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7" y="0"/>
            <a:ext cx="70723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Build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</TotalTime>
  <Words>617</Words>
  <Application>Microsoft Office PowerPoint</Application>
  <PresentationFormat>On-screen Show (4:3)</PresentationFormat>
  <Paragraphs>200</Paragraphs>
  <Slides>52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Cambria</vt:lpstr>
      <vt:lpstr>Tahoma</vt:lpstr>
      <vt:lpstr>Times New Roman</vt:lpstr>
      <vt:lpstr>Tw Cen MT</vt:lpstr>
      <vt:lpstr>Wingdings</vt:lpstr>
      <vt:lpstr>Wingdings 2</vt:lpstr>
      <vt:lpstr>Median</vt:lpstr>
      <vt:lpstr>PowerPoint Presentation</vt:lpstr>
      <vt:lpstr>What is  Envision Tomorrow?</vt:lpstr>
      <vt:lpstr>What is  Envision Tomorrow?</vt:lpstr>
      <vt:lpstr>Scenario Builder: Scenario Painter for ArcGIS</vt:lpstr>
      <vt:lpstr>A Linked System of  Spreadsheets and GIS</vt:lpstr>
      <vt:lpstr>Data collection</vt:lpstr>
      <vt:lpstr>Buildable Lands Layer Concept</vt:lpstr>
      <vt:lpstr>Map Build</vt:lpstr>
      <vt:lpstr>Map Build</vt:lpstr>
      <vt:lpstr>Map Build</vt:lpstr>
      <vt:lpstr>Map Build</vt:lpstr>
      <vt:lpstr>Map Build</vt:lpstr>
      <vt:lpstr>Map Build</vt:lpstr>
      <vt:lpstr>Map Build</vt:lpstr>
      <vt:lpstr>PowerPoint Presentation</vt:lpstr>
      <vt:lpstr>Map Build</vt:lpstr>
      <vt:lpstr>Map Build</vt:lpstr>
      <vt:lpstr>Map Build</vt:lpstr>
      <vt:lpstr>Map Build</vt:lpstr>
      <vt:lpstr>Map Build</vt:lpstr>
      <vt:lpstr>Map Build</vt:lpstr>
      <vt:lpstr>File Structure</vt:lpstr>
      <vt:lpstr>Only 3 Required GIS Fields</vt:lpstr>
      <vt:lpstr>Envision Calculations</vt:lpstr>
      <vt:lpstr>Scenario Building Process</vt:lpstr>
      <vt:lpstr>Scenario Building Process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Scenario Builder Exercise</vt:lpstr>
      <vt:lpstr>Linked GIS and Spreadsheets</vt:lpstr>
      <vt:lpstr>Scenario Builder Exercise</vt:lpstr>
      <vt:lpstr>Scenario Builder Exercise</vt:lpstr>
      <vt:lpstr>Scenario Builder Exercise</vt:lpstr>
      <vt:lpstr>Scenario Builder Exercise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 Building Process</dc:title>
  <dc:creator>Alex Joyce</dc:creator>
  <cp:lastModifiedBy>Jeff Anderle</cp:lastModifiedBy>
  <cp:revision>191</cp:revision>
  <dcterms:created xsi:type="dcterms:W3CDTF">2012-08-09T18:20:41Z</dcterms:created>
  <dcterms:modified xsi:type="dcterms:W3CDTF">2014-02-11T16:41:10Z</dcterms:modified>
</cp:coreProperties>
</file>